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14"/>
  </p:notesMasterIdLst>
  <p:sldIdLst>
    <p:sldId id="275" r:id="rId2"/>
    <p:sldId id="276" r:id="rId3"/>
    <p:sldId id="279" r:id="rId4"/>
    <p:sldId id="278" r:id="rId5"/>
    <p:sldId id="289" r:id="rId6"/>
    <p:sldId id="290" r:id="rId7"/>
    <p:sldId id="271" r:id="rId8"/>
    <p:sldId id="281" r:id="rId9"/>
    <p:sldId id="291" r:id="rId10"/>
    <p:sldId id="293" r:id="rId11"/>
    <p:sldId id="292" r:id="rId12"/>
    <p:sldId id="282" r:id="rId1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D5FDFF"/>
    <a:srgbClr val="0000CC"/>
    <a:srgbClr val="0B5514"/>
    <a:srgbClr val="35F3FD"/>
    <a:srgbClr val="FB8DB4"/>
    <a:srgbClr val="7EB488"/>
    <a:srgbClr val="FF0066"/>
    <a:srgbClr val="FF505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34" autoAdjust="0"/>
    <p:restoredTop sz="94467" autoAdjust="0"/>
  </p:normalViewPr>
  <p:slideViewPr>
    <p:cSldViewPr>
      <p:cViewPr varScale="1">
        <p:scale>
          <a:sx n="72" d="100"/>
          <a:sy n="72" d="100"/>
        </p:scale>
        <p:origin x="-120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8D1C1-E27B-47DB-9FD6-C5093EAB12B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F40D9-A20A-4BDA-ACF4-0B63ECB013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573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ABA82D5-DAF3-4ECC-ABAC-97186D7D4B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459432"/>
            <a:ext cx="13177464" cy="821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66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A4063109-B4C0-488C-A78A-81B46804F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2C4C1B1-EED5-4EE4-9740-39380A90B73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7937"/>
            <a:ext cx="3445705" cy="75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981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8D94755-3897-4695-BF7D-C6E5DD29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51B824A-E5B0-4A56-ACED-91EC328D0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5E43A8C-4B4E-4116-8C4D-858A7F82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06134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66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BEBC48C7-4B61-41A9-A327-9858EE2EA9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68C89CEA-6A5B-44DA-AC33-909B5635FE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FFF6FFF-82F5-4F80-A6A6-ABED461F23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CA0E142-B12E-4E61-B489-F5C21FC17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C6ED88-050A-4E50-A770-0F515C5EC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8266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2434EE9-224E-4BCF-8ED9-057C627E56FC}"/>
              </a:ext>
            </a:extLst>
          </p:cNvPr>
          <p:cNvSpPr/>
          <p:nvPr/>
        </p:nvSpPr>
        <p:spPr>
          <a:xfrm>
            <a:off x="143457" y="2248996"/>
            <a:ext cx="1236125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72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平行线的性质（一）</a:t>
            </a:r>
            <a:endParaRPr lang="zh-CN" altLang="en-US" sz="72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481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924BECB-ABC8-4522-86F6-D3CF3F3C3BF3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中考链接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6AAEA5E-8D5B-49DA-A521-893EA0071C30}"/>
              </a:ext>
            </a:extLst>
          </p:cNvPr>
          <p:cNvSpPr/>
          <p:nvPr/>
        </p:nvSpPr>
        <p:spPr>
          <a:xfrm>
            <a:off x="115013" y="908720"/>
            <a:ext cx="122456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1.【2019·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广西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</a:t>
            </a:r>
            <a:r>
              <a:rPr lang="en-US" altLang="zh-CN" sz="32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n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，直线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l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分别交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n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于点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，点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AC⊥ AB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AC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交直线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n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于点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，若∠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1=35°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，则∠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等于（     ）</a:t>
            </a:r>
          </a:p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A.35°    B.45°    C.55°    D.65°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C43CFF1-F665-4717-A787-E0F4D905F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2742" y="1977639"/>
            <a:ext cx="2869354" cy="1883409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3CCFE2D-125B-41DD-95D6-F0AC3A7E2073}"/>
              </a:ext>
            </a:extLst>
          </p:cNvPr>
          <p:cNvSpPr/>
          <p:nvPr/>
        </p:nvSpPr>
        <p:spPr>
          <a:xfrm>
            <a:off x="13006" y="3803556"/>
            <a:ext cx="120596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2.【2019·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甘肃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如图，已知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</a:t>
            </a:r>
            <a:r>
              <a:rPr lang="en-US" altLang="zh-CN" sz="32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，小亮把三角板的直角顶点放在直线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上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若∠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＝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40°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，则∠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的度数为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(     ) </a:t>
            </a:r>
          </a:p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A.20°    B.50°    C.30°    D.40°</a:t>
            </a:r>
            <a:endParaRPr lang="zh-CN" altLang="en-US" sz="32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FF18305-29A0-4BDA-9080-9B92E8046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264" y="4535958"/>
            <a:ext cx="3176155" cy="215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073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52A99C5-D787-4692-BD79-133A45324309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17B54EB-D456-4B64-AE10-CC4ACC0D55BB}"/>
              </a:ext>
            </a:extLst>
          </p:cNvPr>
          <p:cNvGrpSpPr/>
          <p:nvPr/>
        </p:nvGrpSpPr>
        <p:grpSpPr>
          <a:xfrm>
            <a:off x="322660" y="970172"/>
            <a:ext cx="1584176" cy="872435"/>
            <a:chOff x="539552" y="1290773"/>
            <a:chExt cx="2880320" cy="1008113"/>
          </a:xfrm>
        </p:grpSpPr>
        <p:sp>
          <p:nvSpPr>
            <p:cNvPr id="4" name="对角圆角矩形 9">
              <a:extLst>
                <a:ext uri="{FF2B5EF4-FFF2-40B4-BE49-F238E27FC236}">
                  <a16:creationId xmlns:a16="http://schemas.microsoft.com/office/drawing/2014/main" xmlns="" id="{93359D2E-0CBE-4866-B17C-F3D3908306C2}"/>
                </a:ext>
              </a:extLst>
            </p:cNvPr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10">
              <a:extLst>
                <a:ext uri="{FF2B5EF4-FFF2-40B4-BE49-F238E27FC236}">
                  <a16:creationId xmlns:a16="http://schemas.microsoft.com/office/drawing/2014/main" xmlns="" id="{988F9745-E1A6-4EB9-93B4-3762DB7333B5}"/>
                </a:ext>
              </a:extLst>
            </p:cNvPr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性质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1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4748F5A0-4FDC-49E9-B25E-F4F134C9E965}"/>
              </a:ext>
            </a:extLst>
          </p:cNvPr>
          <p:cNvSpPr txBox="1"/>
          <p:nvPr/>
        </p:nvSpPr>
        <p:spPr>
          <a:xfrm>
            <a:off x="623392" y="2080665"/>
            <a:ext cx="10945216" cy="8135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   两条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平行线</a:t>
            </a: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被第三条直线所截，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同位角相等</a:t>
            </a: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xmlns="" id="{2576554C-4E4A-4A6E-B165-8ED354BAE242}"/>
              </a:ext>
            </a:extLst>
          </p:cNvPr>
          <p:cNvSpPr txBox="1"/>
          <p:nvPr/>
        </p:nvSpPr>
        <p:spPr>
          <a:xfrm>
            <a:off x="2470186" y="2982158"/>
            <a:ext cx="7251628" cy="6692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简单说成：两直线平行，同位角相等。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82E1CA56-64EA-423A-8DF2-7EC751033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242" y="3983956"/>
            <a:ext cx="2567674" cy="2185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C44885FF-4036-4DE1-A949-32D89A72EFE6}"/>
              </a:ext>
            </a:extLst>
          </p:cNvPr>
          <p:cNvGrpSpPr/>
          <p:nvPr/>
        </p:nvGrpSpPr>
        <p:grpSpPr>
          <a:xfrm>
            <a:off x="1180787" y="4273492"/>
            <a:ext cx="6363065" cy="1572236"/>
            <a:chOff x="4939587" y="4308828"/>
            <a:chExt cx="4325661" cy="1457461"/>
          </a:xfrm>
        </p:grpSpPr>
        <p:sp>
          <p:nvSpPr>
            <p:cNvPr id="10" name="圆角矩形标注 14">
              <a:extLst>
                <a:ext uri="{FF2B5EF4-FFF2-40B4-BE49-F238E27FC236}">
                  <a16:creationId xmlns:a16="http://schemas.microsoft.com/office/drawing/2014/main" xmlns="" id="{CB2BF7A1-5639-4145-9892-A2801B14C1C2}"/>
                </a:ext>
              </a:extLst>
            </p:cNvPr>
            <p:cNvSpPr/>
            <p:nvPr/>
          </p:nvSpPr>
          <p:spPr>
            <a:xfrm>
              <a:off x="4939587" y="4308828"/>
              <a:ext cx="4204413" cy="1457461"/>
            </a:xfrm>
            <a:prstGeom prst="wedgeRoundRectCallout">
              <a:avLst>
                <a:gd name="adj1" fmla="val 55617"/>
                <a:gd name="adj2" fmla="val -27452"/>
                <a:gd name="adj3" fmla="val 16667"/>
              </a:avLst>
            </a:prstGeom>
            <a:solidFill>
              <a:srgbClr val="D5FD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6">
              <a:extLst>
                <a:ext uri="{FF2B5EF4-FFF2-40B4-BE49-F238E27FC236}">
                  <a16:creationId xmlns:a16="http://schemas.microsoft.com/office/drawing/2014/main" xmlns="" id="{61697442-D37E-4BD6-8EE4-F8B2E7B9D818}"/>
                </a:ext>
              </a:extLst>
            </p:cNvPr>
            <p:cNvSpPr txBox="1"/>
            <p:nvPr/>
          </p:nvSpPr>
          <p:spPr>
            <a:xfrm>
              <a:off x="5037956" y="4474333"/>
              <a:ext cx="4227292" cy="1072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∵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r>
                <a:rPr lang="zh-CN" altLang="en-US" sz="2800" b="1" i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∥ 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（已知）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∴∠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1=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（两直线平行，同位角相等）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1298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1">
            <a:extLst>
              <a:ext uri="{FF2B5EF4-FFF2-40B4-BE49-F238E27FC236}">
                <a16:creationId xmlns:a16="http://schemas.microsoft.com/office/drawing/2014/main" xmlns="" id="{BACF1ACD-9489-433F-9CAE-7DE101C3C285}"/>
              </a:ext>
            </a:extLst>
          </p:cNvPr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BAA9F9C-6611-4E25-ABEE-BF7E1E620EBB}"/>
              </a:ext>
            </a:extLst>
          </p:cNvPr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7" name="任意多边形 4">
            <a:extLst>
              <a:ext uri="{FF2B5EF4-FFF2-40B4-BE49-F238E27FC236}">
                <a16:creationId xmlns:a16="http://schemas.microsoft.com/office/drawing/2014/main" xmlns="" id="{BDE68617-2A0C-4B5F-A698-65F302E585CD}"/>
              </a:ext>
            </a:extLst>
          </p:cNvPr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5">
            <a:extLst>
              <a:ext uri="{FF2B5EF4-FFF2-40B4-BE49-F238E27FC236}">
                <a16:creationId xmlns:a16="http://schemas.microsoft.com/office/drawing/2014/main" xmlns="" id="{8BA7194A-F5CA-4357-A568-98AAB346412C}"/>
              </a:ext>
            </a:extLst>
          </p:cNvPr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6">
            <a:extLst>
              <a:ext uri="{FF2B5EF4-FFF2-40B4-BE49-F238E27FC236}">
                <a16:creationId xmlns:a16="http://schemas.microsoft.com/office/drawing/2014/main" xmlns="" id="{EEC08636-55F4-48EB-8EE8-25D535A70899}"/>
              </a:ext>
            </a:extLst>
          </p:cNvPr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7">
            <a:extLst>
              <a:ext uri="{FF2B5EF4-FFF2-40B4-BE49-F238E27FC236}">
                <a16:creationId xmlns:a16="http://schemas.microsoft.com/office/drawing/2014/main" xmlns="" id="{8CF2FC02-95A0-4E59-906E-C13B416B876D}"/>
              </a:ext>
            </a:extLst>
          </p:cNvPr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9">
            <a:extLst>
              <a:ext uri="{FF2B5EF4-FFF2-40B4-BE49-F238E27FC236}">
                <a16:creationId xmlns:a16="http://schemas.microsoft.com/office/drawing/2014/main" xmlns="" id="{C34FF7A8-4F14-44D1-A330-40C21A4BA23F}"/>
              </a:ext>
            </a:extLst>
          </p:cNvPr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0">
            <a:extLst>
              <a:ext uri="{FF2B5EF4-FFF2-40B4-BE49-F238E27FC236}">
                <a16:creationId xmlns:a16="http://schemas.microsoft.com/office/drawing/2014/main" xmlns="" id="{5D844DAA-3873-4685-A935-0EDBE4A24A29}"/>
              </a:ext>
            </a:extLst>
          </p:cNvPr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4">
            <a:extLst>
              <a:ext uri="{FF2B5EF4-FFF2-40B4-BE49-F238E27FC236}">
                <a16:creationId xmlns:a16="http://schemas.microsoft.com/office/drawing/2014/main" xmlns="" id="{3C6E4FC3-5A7F-4147-B626-5DE9657400B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97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  <p:bldP spid="13" grpId="0" bldLvl="0" animBg="1"/>
      <p:bldP spid="13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359397FC-41A8-448C-86E2-3EA251FE2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xmlns="" id="{40283EF4-3529-4187-B358-6698C11ED1F9}"/>
              </a:ext>
            </a:extLst>
          </p:cNvPr>
          <p:cNvSpPr txBox="1"/>
          <p:nvPr/>
        </p:nvSpPr>
        <p:spPr>
          <a:xfrm>
            <a:off x="1554044" y="1563638"/>
            <a:ext cx="7350267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理解并掌握平行线的性质一？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2B48B7E7-A068-4E65-A8FD-A4279315F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139DDFB5-C3F2-496D-A67B-4A473893AAA9}"/>
              </a:ext>
            </a:extLst>
          </p:cNvPr>
          <p:cNvSpPr txBox="1"/>
          <p:nvPr/>
        </p:nvSpPr>
        <p:spPr>
          <a:xfrm>
            <a:off x="1560364" y="2715823"/>
            <a:ext cx="8064028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灵活运用平行线的性质解决问题？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  <p:extLst>
      <p:ext uri="{BB962C8B-B14F-4D97-AF65-F5344CB8AC3E}">
        <p14:creationId xmlns:p14="http://schemas.microsoft.com/office/powerpoint/2010/main" val="2484228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66605">
            <a:off x="1271464" y="2368411"/>
            <a:ext cx="2327622" cy="37968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0619BCB-7323-4B49-BD02-0343BF2EB387}"/>
              </a:ext>
            </a:extLst>
          </p:cNvPr>
          <p:cNvGrpSpPr/>
          <p:nvPr/>
        </p:nvGrpSpPr>
        <p:grpSpPr>
          <a:xfrm>
            <a:off x="1505506" y="3055142"/>
            <a:ext cx="2005623" cy="1796920"/>
            <a:chOff x="1505506" y="3055142"/>
            <a:chExt cx="2005623" cy="1796920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1866035" y="3429445"/>
              <a:ext cx="1224136" cy="1422617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28E169EF-8887-4215-A922-5C4541DA8CD6}"/>
                </a:ext>
              </a:extLst>
            </p:cNvPr>
            <p:cNvGrpSpPr/>
            <p:nvPr/>
          </p:nvGrpSpPr>
          <p:grpSpPr>
            <a:xfrm>
              <a:off x="1505506" y="3055142"/>
              <a:ext cx="2005623" cy="1732913"/>
              <a:chOff x="1505506" y="3055142"/>
              <a:chExt cx="2005623" cy="1732913"/>
            </a:xfrm>
          </p:grpSpPr>
          <p:cxnSp>
            <p:nvCxnSpPr>
              <p:cNvPr id="50" name="直接连接符 49"/>
              <p:cNvCxnSpPr/>
              <p:nvPr/>
            </p:nvCxnSpPr>
            <p:spPr>
              <a:xfrm flipV="1">
                <a:off x="2026956" y="4193196"/>
                <a:ext cx="1224136" cy="504056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矩形 51"/>
              <p:cNvSpPr/>
              <p:nvPr/>
            </p:nvSpPr>
            <p:spPr>
              <a:xfrm rot="20327181">
                <a:off x="3154941" y="3890454"/>
                <a:ext cx="35618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a</a:t>
                </a:r>
                <a:endParaRPr lang="zh-CN" altLang="en-US" sz="2400" dirty="0"/>
              </a:p>
            </p:txBody>
          </p:sp>
          <p:sp>
            <p:nvSpPr>
              <p:cNvPr id="53" name="矩形 52"/>
              <p:cNvSpPr/>
              <p:nvPr/>
            </p:nvSpPr>
            <p:spPr>
              <a:xfrm rot="20327181">
                <a:off x="2641381" y="3308383"/>
                <a:ext cx="3722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b</a:t>
                </a:r>
                <a:endParaRPr lang="zh-CN" altLang="en-US" sz="2400" dirty="0"/>
              </a:p>
            </p:txBody>
          </p:sp>
          <p:sp>
            <p:nvSpPr>
              <p:cNvPr id="54" name="矩形 53"/>
              <p:cNvSpPr/>
              <p:nvPr/>
            </p:nvSpPr>
            <p:spPr>
              <a:xfrm rot="19942912">
                <a:off x="1589622" y="3055142"/>
                <a:ext cx="42487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c</a:t>
                </a:r>
                <a:endParaRPr lang="zh-CN" altLang="en-US" sz="2400" dirty="0"/>
              </a:p>
            </p:txBody>
          </p:sp>
          <p:cxnSp>
            <p:nvCxnSpPr>
              <p:cNvPr id="55" name="直接连接符 54"/>
              <p:cNvCxnSpPr/>
              <p:nvPr/>
            </p:nvCxnSpPr>
            <p:spPr>
              <a:xfrm flipV="1">
                <a:off x="1505506" y="3608832"/>
                <a:ext cx="1224136" cy="504056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椭圆 1"/>
              <p:cNvSpPr/>
              <p:nvPr/>
            </p:nvSpPr>
            <p:spPr>
              <a:xfrm>
                <a:off x="2117574" y="3714293"/>
                <a:ext cx="180020" cy="216024"/>
              </a:xfrm>
              <a:prstGeom prst="ellipse">
                <a:avLst/>
              </a:prstGeom>
              <a:noFill/>
              <a:ln w="190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2627679" y="4307557"/>
                <a:ext cx="180020" cy="216024"/>
              </a:xfrm>
              <a:prstGeom prst="ellipse">
                <a:avLst/>
              </a:prstGeom>
              <a:noFill/>
              <a:ln w="190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 rot="20327181">
                <a:off x="1873570" y="3641553"/>
                <a:ext cx="22588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6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2</a:t>
                </a:r>
                <a:endParaRPr lang="zh-CN" altLang="en-US" sz="1600" dirty="0"/>
              </a:p>
            </p:txBody>
          </p:sp>
          <p:sp>
            <p:nvSpPr>
              <p:cNvPr id="60" name="矩形 59"/>
              <p:cNvSpPr/>
              <p:nvPr/>
            </p:nvSpPr>
            <p:spPr>
              <a:xfrm rot="20327181">
                <a:off x="2123655" y="3506461"/>
                <a:ext cx="24371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6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1</a:t>
                </a:r>
                <a:endParaRPr lang="zh-CN" altLang="en-US" sz="1600" dirty="0"/>
              </a:p>
            </p:txBody>
          </p:sp>
          <p:sp>
            <p:nvSpPr>
              <p:cNvPr id="61" name="矩形 60"/>
              <p:cNvSpPr/>
              <p:nvPr/>
            </p:nvSpPr>
            <p:spPr>
              <a:xfrm rot="20327181">
                <a:off x="2016098" y="3845086"/>
                <a:ext cx="29848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3</a:t>
                </a:r>
                <a:endParaRPr lang="zh-CN" altLang="en-US" sz="1600" dirty="0"/>
              </a:p>
            </p:txBody>
          </p:sp>
          <p:sp>
            <p:nvSpPr>
              <p:cNvPr id="62" name="矩形 61"/>
              <p:cNvSpPr/>
              <p:nvPr/>
            </p:nvSpPr>
            <p:spPr>
              <a:xfrm rot="20327181">
                <a:off x="2227020" y="3707119"/>
                <a:ext cx="29848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4</a:t>
                </a:r>
                <a:endParaRPr lang="zh-CN" altLang="en-US" sz="1600" dirty="0"/>
              </a:p>
            </p:txBody>
          </p:sp>
          <p:sp>
            <p:nvSpPr>
              <p:cNvPr id="63" name="矩形 62"/>
              <p:cNvSpPr/>
              <p:nvPr/>
            </p:nvSpPr>
            <p:spPr>
              <a:xfrm rot="20327181">
                <a:off x="2596046" y="4044857"/>
                <a:ext cx="29848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5</a:t>
                </a:r>
                <a:endParaRPr lang="zh-CN" altLang="en-US" sz="1600" dirty="0"/>
              </a:p>
            </p:txBody>
          </p:sp>
          <p:sp>
            <p:nvSpPr>
              <p:cNvPr id="64" name="矩形 63"/>
              <p:cNvSpPr/>
              <p:nvPr/>
            </p:nvSpPr>
            <p:spPr>
              <a:xfrm rot="20327181">
                <a:off x="2387289" y="4188873"/>
                <a:ext cx="29848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6</a:t>
                </a:r>
                <a:endParaRPr lang="zh-CN" altLang="en-US" sz="1600" dirty="0"/>
              </a:p>
            </p:txBody>
          </p:sp>
          <p:sp>
            <p:nvSpPr>
              <p:cNvPr id="65" name="矩形 64"/>
              <p:cNvSpPr/>
              <p:nvPr/>
            </p:nvSpPr>
            <p:spPr>
              <a:xfrm rot="20327181">
                <a:off x="2537354" y="4449501"/>
                <a:ext cx="29848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7</a:t>
                </a:r>
                <a:endParaRPr lang="zh-CN" altLang="en-US" sz="1600" dirty="0"/>
              </a:p>
            </p:txBody>
          </p:sp>
          <p:sp>
            <p:nvSpPr>
              <p:cNvPr id="66" name="矩形 65"/>
              <p:cNvSpPr/>
              <p:nvPr/>
            </p:nvSpPr>
            <p:spPr>
              <a:xfrm rot="20327181">
                <a:off x="2747329" y="4310587"/>
                <a:ext cx="29848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>
                    <a:latin typeface="Arial" panose="020B0604020202020204" pitchFamily="34" charset="0"/>
                    <a:ea typeface="微软雅黑" panose="020B0503020204020204" pitchFamily="34" charset="-122"/>
                  </a:rPr>
                  <a:t>8</a:t>
                </a:r>
                <a:endParaRPr lang="zh-CN" altLang="en-US" sz="1600" dirty="0"/>
              </a:p>
            </p:txBody>
          </p:sp>
        </p:grp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3AB0D6AE-FCF4-4C3B-B345-846FB42BC329}"/>
              </a:ext>
            </a:extLst>
          </p:cNvPr>
          <p:cNvSpPr/>
          <p:nvPr/>
        </p:nvSpPr>
        <p:spPr>
          <a:xfrm rot="20225499">
            <a:off x="-884139" y="901631"/>
            <a:ext cx="37309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画一画</a:t>
            </a:r>
          </a:p>
        </p:txBody>
      </p:sp>
      <p:sp>
        <p:nvSpPr>
          <p:cNvPr id="30" name="TextBox 1">
            <a:extLst>
              <a:ext uri="{FF2B5EF4-FFF2-40B4-BE49-F238E27FC236}">
                <a16:creationId xmlns:a16="http://schemas.microsoft.com/office/drawing/2014/main" xmlns="" id="{F5C65241-9682-47DA-9749-95FC2C80A056}"/>
              </a:ext>
            </a:extLst>
          </p:cNvPr>
          <p:cNvSpPr txBox="1"/>
          <p:nvPr/>
        </p:nvSpPr>
        <p:spPr>
          <a:xfrm>
            <a:off x="1991544" y="1084058"/>
            <a:ext cx="1058517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在练习本上画直线</a:t>
            </a:r>
            <a:r>
              <a:rPr lang="en-US" altLang="zh-CN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a</a:t>
            </a:r>
            <a:r>
              <a:rPr lang="zh-CN" altLang="en-US" sz="3600" b="1" i="1" dirty="0">
                <a:latin typeface="Arial" panose="020B0604020202020204" pitchFamily="34" charset="0"/>
                <a:ea typeface="微软雅黑" panose="020B0503020204020204" pitchFamily="34" charset="-122"/>
              </a:rPr>
              <a:t>∥</a:t>
            </a:r>
            <a:r>
              <a:rPr lang="en-US" altLang="zh-CN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，直线</a:t>
            </a:r>
            <a:r>
              <a:rPr lang="en-US" altLang="zh-CN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c</a:t>
            </a: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与两条平行线相交。</a:t>
            </a:r>
          </a:p>
        </p:txBody>
      </p:sp>
    </p:spTree>
    <p:extLst>
      <p:ext uri="{BB962C8B-B14F-4D97-AF65-F5344CB8AC3E}">
        <p14:creationId xmlns:p14="http://schemas.microsoft.com/office/powerpoint/2010/main" val="20132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368" y="5136678"/>
            <a:ext cx="2446904" cy="1445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1271464" y="2368411"/>
            <a:ext cx="2327622" cy="3796893"/>
            <a:chOff x="1468789" y="2648031"/>
            <a:chExt cx="2327622" cy="3796893"/>
          </a:xfrm>
        </p:grpSpPr>
        <p:pic>
          <p:nvPicPr>
            <p:cNvPr id="5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266605">
              <a:off x="1468789" y="2648031"/>
              <a:ext cx="2327622" cy="379689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0" name="直接连接符 49"/>
            <p:cNvCxnSpPr/>
            <p:nvPr/>
          </p:nvCxnSpPr>
          <p:spPr>
            <a:xfrm flipV="1">
              <a:off x="2224281" y="4472816"/>
              <a:ext cx="1224136" cy="50405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2063360" y="3709065"/>
              <a:ext cx="1224136" cy="1422617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矩形 51"/>
            <p:cNvSpPr/>
            <p:nvPr/>
          </p:nvSpPr>
          <p:spPr>
            <a:xfrm rot="20327181">
              <a:off x="3352266" y="4170074"/>
              <a:ext cx="3561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endParaRPr lang="zh-CN" altLang="en-US" sz="2400" dirty="0"/>
            </a:p>
          </p:txBody>
        </p:sp>
        <p:sp>
          <p:nvSpPr>
            <p:cNvPr id="53" name="矩形 52"/>
            <p:cNvSpPr/>
            <p:nvPr/>
          </p:nvSpPr>
          <p:spPr>
            <a:xfrm rot="20327181">
              <a:off x="2838706" y="3588003"/>
              <a:ext cx="3722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endParaRPr lang="zh-CN" altLang="en-US" sz="2400" dirty="0"/>
            </a:p>
          </p:txBody>
        </p:sp>
        <p:sp>
          <p:nvSpPr>
            <p:cNvPr id="54" name="矩形 53"/>
            <p:cNvSpPr/>
            <p:nvPr/>
          </p:nvSpPr>
          <p:spPr>
            <a:xfrm rot="19942912">
              <a:off x="1786947" y="3334762"/>
              <a:ext cx="42487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c</a:t>
              </a:r>
              <a:endParaRPr lang="zh-CN" altLang="en-US" sz="2400" dirty="0"/>
            </a:p>
          </p:txBody>
        </p:sp>
        <p:cxnSp>
          <p:nvCxnSpPr>
            <p:cNvPr id="55" name="直接连接符 54"/>
            <p:cNvCxnSpPr/>
            <p:nvPr/>
          </p:nvCxnSpPr>
          <p:spPr>
            <a:xfrm flipV="1">
              <a:off x="1702831" y="3888452"/>
              <a:ext cx="1224136" cy="50405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椭圆 1"/>
            <p:cNvSpPr/>
            <p:nvPr/>
          </p:nvSpPr>
          <p:spPr>
            <a:xfrm>
              <a:off x="2314899" y="3993913"/>
              <a:ext cx="180020" cy="216024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825004" y="4587177"/>
              <a:ext cx="180020" cy="216024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 rot="20327181">
              <a:off x="2070895" y="3921173"/>
              <a:ext cx="22588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1600" dirty="0"/>
            </a:p>
          </p:txBody>
        </p:sp>
        <p:sp>
          <p:nvSpPr>
            <p:cNvPr id="60" name="矩形 59"/>
            <p:cNvSpPr/>
            <p:nvPr/>
          </p:nvSpPr>
          <p:spPr>
            <a:xfrm rot="20327181">
              <a:off x="2320980" y="3786081"/>
              <a:ext cx="24371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1600" dirty="0"/>
            </a:p>
          </p:txBody>
        </p:sp>
        <p:sp>
          <p:nvSpPr>
            <p:cNvPr id="61" name="矩形 60"/>
            <p:cNvSpPr/>
            <p:nvPr/>
          </p:nvSpPr>
          <p:spPr>
            <a:xfrm rot="20327181">
              <a:off x="2213423" y="4124706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endParaRPr lang="zh-CN" altLang="en-US" sz="1600" dirty="0"/>
            </a:p>
          </p:txBody>
        </p:sp>
        <p:sp>
          <p:nvSpPr>
            <p:cNvPr id="62" name="矩形 61"/>
            <p:cNvSpPr/>
            <p:nvPr/>
          </p:nvSpPr>
          <p:spPr>
            <a:xfrm rot="20327181">
              <a:off x="2424345" y="3986739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4</a:t>
              </a:r>
              <a:endParaRPr lang="zh-CN" altLang="en-US" sz="1600" dirty="0"/>
            </a:p>
          </p:txBody>
        </p:sp>
        <p:sp>
          <p:nvSpPr>
            <p:cNvPr id="63" name="矩形 62"/>
            <p:cNvSpPr/>
            <p:nvPr/>
          </p:nvSpPr>
          <p:spPr>
            <a:xfrm rot="20327181">
              <a:off x="2793371" y="4324477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5</a:t>
              </a:r>
              <a:endParaRPr lang="zh-CN" altLang="en-US" sz="1600" dirty="0"/>
            </a:p>
          </p:txBody>
        </p:sp>
        <p:sp>
          <p:nvSpPr>
            <p:cNvPr id="64" name="矩形 63"/>
            <p:cNvSpPr/>
            <p:nvPr/>
          </p:nvSpPr>
          <p:spPr>
            <a:xfrm rot="20327181">
              <a:off x="2584614" y="4468493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6</a:t>
              </a:r>
              <a:endParaRPr lang="zh-CN" altLang="en-US" sz="1600" dirty="0"/>
            </a:p>
          </p:txBody>
        </p:sp>
        <p:sp>
          <p:nvSpPr>
            <p:cNvPr id="65" name="矩形 64"/>
            <p:cNvSpPr/>
            <p:nvPr/>
          </p:nvSpPr>
          <p:spPr>
            <a:xfrm rot="20327181">
              <a:off x="2734679" y="4729121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7</a:t>
              </a:r>
              <a:endParaRPr lang="zh-CN" altLang="en-US" sz="1600" dirty="0"/>
            </a:p>
          </p:txBody>
        </p:sp>
        <p:sp>
          <p:nvSpPr>
            <p:cNvPr id="66" name="矩形 65"/>
            <p:cNvSpPr/>
            <p:nvPr/>
          </p:nvSpPr>
          <p:spPr>
            <a:xfrm rot="20327181">
              <a:off x="2944654" y="4590207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8</a:t>
              </a:r>
              <a:endParaRPr lang="zh-CN" altLang="en-US" sz="1600" dirty="0"/>
            </a:p>
          </p:txBody>
        </p:sp>
      </p:grp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601688"/>
              </p:ext>
            </p:extLst>
          </p:nvPr>
        </p:nvGraphicFramePr>
        <p:xfrm>
          <a:off x="4958105" y="2433406"/>
          <a:ext cx="6464220" cy="2423584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2928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9212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1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2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3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4</a:t>
                      </a:r>
                      <a:endParaRPr lang="zh-CN" alt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685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度数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77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5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6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7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8</a:t>
                      </a:r>
                      <a:endParaRPr lang="zh-CN" alt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685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度数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6" name="TextBox 56">
            <a:extLst>
              <a:ext uri="{FF2B5EF4-FFF2-40B4-BE49-F238E27FC236}">
                <a16:creationId xmlns:a16="http://schemas.microsoft.com/office/drawing/2014/main" xmlns="" id="{11B531B5-7C2E-46B2-B236-D460580F2977}"/>
              </a:ext>
            </a:extLst>
          </p:cNvPr>
          <p:cNvSpPr txBox="1"/>
          <p:nvPr/>
        </p:nvSpPr>
        <p:spPr>
          <a:xfrm>
            <a:off x="1361491" y="1391499"/>
            <a:ext cx="11647277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利用量角器，度量所形成的八个角的度数，完成下表。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7A25FA94-15DC-42FA-B80A-31DE1ABA1CE5}"/>
              </a:ext>
            </a:extLst>
          </p:cNvPr>
          <p:cNvSpPr/>
          <p:nvPr/>
        </p:nvSpPr>
        <p:spPr>
          <a:xfrm rot="20225499">
            <a:off x="-884139" y="883397"/>
            <a:ext cx="37309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量一量</a:t>
            </a:r>
          </a:p>
        </p:txBody>
      </p: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xmlns="" id="{1680B302-E0D9-4141-A5F6-337722655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27786"/>
              </p:ext>
            </p:extLst>
          </p:nvPr>
        </p:nvGraphicFramePr>
        <p:xfrm>
          <a:off x="4958105" y="2425086"/>
          <a:ext cx="6464220" cy="280315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2928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3732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1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2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3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4</a:t>
                      </a:r>
                      <a:endParaRPr lang="zh-CN" alt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976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度数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113°</a:t>
                      </a:r>
                      <a:endParaRPr lang="zh-CN" altLang="en-US" sz="24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/>
                        <a:t>  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   113°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243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5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6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7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8</a:t>
                      </a:r>
                      <a:endParaRPr lang="zh-CN" alt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7851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度数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113°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 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113°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934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055440" y="2872467"/>
            <a:ext cx="2327622" cy="3796893"/>
            <a:chOff x="1468789" y="2648031"/>
            <a:chExt cx="2327622" cy="3796893"/>
          </a:xfrm>
        </p:grpSpPr>
        <p:pic>
          <p:nvPicPr>
            <p:cNvPr id="5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266605">
              <a:off x="1468789" y="2648031"/>
              <a:ext cx="2327622" cy="379689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0" name="直接连接符 49"/>
            <p:cNvCxnSpPr/>
            <p:nvPr/>
          </p:nvCxnSpPr>
          <p:spPr>
            <a:xfrm flipV="1">
              <a:off x="2224281" y="4472816"/>
              <a:ext cx="1224136" cy="50405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2063360" y="3709065"/>
              <a:ext cx="1224136" cy="1422617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矩形 51"/>
            <p:cNvSpPr/>
            <p:nvPr/>
          </p:nvSpPr>
          <p:spPr>
            <a:xfrm rot="20327181">
              <a:off x="3352266" y="4170074"/>
              <a:ext cx="3561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endParaRPr lang="zh-CN" altLang="en-US" sz="2400" dirty="0"/>
            </a:p>
          </p:txBody>
        </p:sp>
        <p:sp>
          <p:nvSpPr>
            <p:cNvPr id="53" name="矩形 52"/>
            <p:cNvSpPr/>
            <p:nvPr/>
          </p:nvSpPr>
          <p:spPr>
            <a:xfrm rot="20327181">
              <a:off x="2838706" y="3588003"/>
              <a:ext cx="3722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endParaRPr lang="zh-CN" altLang="en-US" sz="2400" dirty="0"/>
            </a:p>
          </p:txBody>
        </p:sp>
        <p:sp>
          <p:nvSpPr>
            <p:cNvPr id="54" name="矩形 53"/>
            <p:cNvSpPr/>
            <p:nvPr/>
          </p:nvSpPr>
          <p:spPr>
            <a:xfrm rot="19942912">
              <a:off x="1786947" y="3334762"/>
              <a:ext cx="42487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c</a:t>
              </a:r>
              <a:endParaRPr lang="zh-CN" altLang="en-US" sz="2400" dirty="0"/>
            </a:p>
          </p:txBody>
        </p:sp>
        <p:cxnSp>
          <p:nvCxnSpPr>
            <p:cNvPr id="55" name="直接连接符 54"/>
            <p:cNvCxnSpPr/>
            <p:nvPr/>
          </p:nvCxnSpPr>
          <p:spPr>
            <a:xfrm flipV="1">
              <a:off x="1702831" y="3888452"/>
              <a:ext cx="1224136" cy="50405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椭圆 1"/>
            <p:cNvSpPr/>
            <p:nvPr/>
          </p:nvSpPr>
          <p:spPr>
            <a:xfrm>
              <a:off x="2314899" y="3993913"/>
              <a:ext cx="180020" cy="216024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825004" y="4587177"/>
              <a:ext cx="180020" cy="216024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 rot="20327181">
              <a:off x="2070895" y="3921173"/>
              <a:ext cx="22588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1600" dirty="0"/>
            </a:p>
          </p:txBody>
        </p:sp>
        <p:sp>
          <p:nvSpPr>
            <p:cNvPr id="60" name="矩形 59"/>
            <p:cNvSpPr/>
            <p:nvPr/>
          </p:nvSpPr>
          <p:spPr>
            <a:xfrm rot="20327181">
              <a:off x="2320980" y="3786081"/>
              <a:ext cx="24371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1600" dirty="0"/>
            </a:p>
          </p:txBody>
        </p:sp>
        <p:sp>
          <p:nvSpPr>
            <p:cNvPr id="61" name="矩形 60"/>
            <p:cNvSpPr/>
            <p:nvPr/>
          </p:nvSpPr>
          <p:spPr>
            <a:xfrm rot="20327181">
              <a:off x="2213423" y="4124706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endParaRPr lang="zh-CN" altLang="en-US" sz="1600" dirty="0"/>
            </a:p>
          </p:txBody>
        </p:sp>
        <p:sp>
          <p:nvSpPr>
            <p:cNvPr id="62" name="矩形 61"/>
            <p:cNvSpPr/>
            <p:nvPr/>
          </p:nvSpPr>
          <p:spPr>
            <a:xfrm rot="20327181">
              <a:off x="2424345" y="3986739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4</a:t>
              </a:r>
              <a:endParaRPr lang="zh-CN" altLang="en-US" sz="1600" dirty="0"/>
            </a:p>
          </p:txBody>
        </p:sp>
        <p:sp>
          <p:nvSpPr>
            <p:cNvPr id="63" name="矩形 62"/>
            <p:cNvSpPr/>
            <p:nvPr/>
          </p:nvSpPr>
          <p:spPr>
            <a:xfrm rot="20327181">
              <a:off x="2793371" y="4324477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5</a:t>
              </a:r>
              <a:endParaRPr lang="zh-CN" altLang="en-US" sz="1600" dirty="0"/>
            </a:p>
          </p:txBody>
        </p:sp>
        <p:sp>
          <p:nvSpPr>
            <p:cNvPr id="64" name="矩形 63"/>
            <p:cNvSpPr/>
            <p:nvPr/>
          </p:nvSpPr>
          <p:spPr>
            <a:xfrm rot="20327181">
              <a:off x="2584614" y="4468493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6</a:t>
              </a:r>
              <a:endParaRPr lang="zh-CN" altLang="en-US" sz="1600" dirty="0"/>
            </a:p>
          </p:txBody>
        </p:sp>
        <p:sp>
          <p:nvSpPr>
            <p:cNvPr id="65" name="矩形 64"/>
            <p:cNvSpPr/>
            <p:nvPr/>
          </p:nvSpPr>
          <p:spPr>
            <a:xfrm rot="20327181">
              <a:off x="2734679" y="4729121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7</a:t>
              </a:r>
              <a:endParaRPr lang="zh-CN" altLang="en-US" sz="1600" dirty="0"/>
            </a:p>
          </p:txBody>
        </p:sp>
        <p:sp>
          <p:nvSpPr>
            <p:cNvPr id="66" name="矩形 65"/>
            <p:cNvSpPr/>
            <p:nvPr/>
          </p:nvSpPr>
          <p:spPr>
            <a:xfrm rot="20327181">
              <a:off x="2944654" y="4590207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8</a:t>
              </a:r>
              <a:endParaRPr lang="zh-CN" altLang="en-US" sz="1600" dirty="0"/>
            </a:p>
          </p:txBody>
        </p:sp>
      </p:grpSp>
      <p:sp>
        <p:nvSpPr>
          <p:cNvPr id="26" name="TextBox 56">
            <a:extLst>
              <a:ext uri="{FF2B5EF4-FFF2-40B4-BE49-F238E27FC236}">
                <a16:creationId xmlns:a16="http://schemas.microsoft.com/office/drawing/2014/main" xmlns="" id="{11B531B5-7C2E-46B2-B236-D460580F2977}"/>
              </a:ext>
            </a:extLst>
          </p:cNvPr>
          <p:cNvSpPr txBox="1"/>
          <p:nvPr/>
        </p:nvSpPr>
        <p:spPr>
          <a:xfrm>
            <a:off x="1361491" y="1391499"/>
            <a:ext cx="10830509" cy="1309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观察一下，每组同位角、内错角、同旁内角的度数有什么关系？你能用一句话来概括你的猜想吗？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7A25FA94-15DC-42FA-B80A-31DE1ABA1CE5}"/>
              </a:ext>
            </a:extLst>
          </p:cNvPr>
          <p:cNvSpPr/>
          <p:nvPr/>
        </p:nvSpPr>
        <p:spPr>
          <a:xfrm rot="20225499">
            <a:off x="-884139" y="883397"/>
            <a:ext cx="37309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猜一猜</a:t>
            </a:r>
          </a:p>
        </p:txBody>
      </p: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xmlns="" id="{1680B302-E0D9-4141-A5F6-337722655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515313"/>
              </p:ext>
            </p:extLst>
          </p:nvPr>
        </p:nvGraphicFramePr>
        <p:xfrm>
          <a:off x="4958105" y="2708920"/>
          <a:ext cx="6464220" cy="280315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2928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28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3732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1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2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3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4</a:t>
                      </a:r>
                      <a:endParaRPr lang="zh-CN" alt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976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度数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CC"/>
                          </a:solidFill>
                        </a:rPr>
                        <a:t>113°</a:t>
                      </a:r>
                      <a:endParaRPr lang="zh-CN" altLang="en-US" sz="24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/>
                        <a:t>  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   113°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243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5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6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7</a:t>
                      </a:r>
                      <a:endParaRPr lang="zh-CN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∠</a:t>
                      </a:r>
                      <a:r>
                        <a:rPr lang="en-US" altLang="zh-CN" sz="2800" b="1" dirty="0"/>
                        <a:t>8</a:t>
                      </a:r>
                      <a:endParaRPr lang="zh-CN" alt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7851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度数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113°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 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113°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dirty="0"/>
                        <a:t> </a:t>
                      </a:r>
                      <a:r>
                        <a:rPr lang="en-US" altLang="zh-CN" sz="2800" b="1" dirty="0">
                          <a:solidFill>
                            <a:srgbClr val="0000CC"/>
                          </a:solidFill>
                        </a:rPr>
                        <a:t>67°</a:t>
                      </a:r>
                      <a:endParaRPr lang="zh-CN" alt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9" name="TextBox 36">
            <a:extLst>
              <a:ext uri="{FF2B5EF4-FFF2-40B4-BE49-F238E27FC236}">
                <a16:creationId xmlns:a16="http://schemas.microsoft.com/office/drawing/2014/main" xmlns="" id="{63B8F867-9FF0-4214-9205-9C4DD8FE62F5}"/>
              </a:ext>
            </a:extLst>
          </p:cNvPr>
          <p:cNvSpPr txBox="1"/>
          <p:nvPr/>
        </p:nvSpPr>
        <p:spPr>
          <a:xfrm>
            <a:off x="29579" y="5901777"/>
            <a:ext cx="12162421" cy="695575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两条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平行线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被第三条直线所截，所得到的每一组</a:t>
            </a:r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_____________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。                         </a:t>
            </a:r>
            <a:endParaRPr lang="zh-CN" alt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0800" algn="tl" rotWithShape="0">
                  <a:srgbClr val="000000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0" name="TextBox 37">
            <a:extLst>
              <a:ext uri="{FF2B5EF4-FFF2-40B4-BE49-F238E27FC236}">
                <a16:creationId xmlns:a16="http://schemas.microsoft.com/office/drawing/2014/main" xmlns="" id="{AF19741D-0C73-401F-B3D3-B34985B025E6}"/>
              </a:ext>
            </a:extLst>
          </p:cNvPr>
          <p:cNvSpPr txBox="1"/>
          <p:nvPr/>
        </p:nvSpPr>
        <p:spPr>
          <a:xfrm>
            <a:off x="8761360" y="5715810"/>
            <a:ext cx="2952328" cy="8463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同位角相等</a:t>
            </a:r>
          </a:p>
        </p:txBody>
      </p:sp>
      <p:sp>
        <p:nvSpPr>
          <p:cNvPr id="31" name="TextBox 38">
            <a:extLst>
              <a:ext uri="{FF2B5EF4-FFF2-40B4-BE49-F238E27FC236}">
                <a16:creationId xmlns:a16="http://schemas.microsoft.com/office/drawing/2014/main" xmlns="" id="{B8F8D8B4-1FDD-40C8-AE88-EE9A1661AEFD}"/>
              </a:ext>
            </a:extLst>
          </p:cNvPr>
          <p:cNvSpPr txBox="1"/>
          <p:nvPr/>
        </p:nvSpPr>
        <p:spPr>
          <a:xfrm>
            <a:off x="8774056" y="5702908"/>
            <a:ext cx="2952328" cy="8463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内错角相等</a:t>
            </a:r>
          </a:p>
        </p:txBody>
      </p:sp>
      <p:sp>
        <p:nvSpPr>
          <p:cNvPr id="32" name="TextBox 39">
            <a:extLst>
              <a:ext uri="{FF2B5EF4-FFF2-40B4-BE49-F238E27FC236}">
                <a16:creationId xmlns:a16="http://schemas.microsoft.com/office/drawing/2014/main" xmlns="" id="{40BA2B44-9E90-4297-A4C6-F383CF31E1F9}"/>
              </a:ext>
            </a:extLst>
          </p:cNvPr>
          <p:cNvSpPr txBox="1"/>
          <p:nvPr/>
        </p:nvSpPr>
        <p:spPr>
          <a:xfrm>
            <a:off x="8544272" y="5741741"/>
            <a:ext cx="3854648" cy="8463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同旁内角互补</a:t>
            </a:r>
          </a:p>
        </p:txBody>
      </p:sp>
    </p:spTree>
    <p:extLst>
      <p:ext uri="{BB962C8B-B14F-4D97-AF65-F5344CB8AC3E}">
        <p14:creationId xmlns:p14="http://schemas.microsoft.com/office/powerpoint/2010/main" val="181277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31" grpId="0"/>
      <p:bldP spid="31" grpId="1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A6C63C4-D571-41AA-B455-B5A5803C76EE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TextBox 18">
            <a:extLst>
              <a:ext uri="{FF2B5EF4-FFF2-40B4-BE49-F238E27FC236}">
                <a16:creationId xmlns:a16="http://schemas.microsoft.com/office/drawing/2014/main" xmlns="" id="{86DAFE14-1BB9-4C32-8E13-3E8756DBD79D}"/>
              </a:ext>
            </a:extLst>
          </p:cNvPr>
          <p:cNvSpPr txBox="1"/>
          <p:nvPr/>
        </p:nvSpPr>
        <p:spPr>
          <a:xfrm>
            <a:off x="2639616" y="887252"/>
            <a:ext cx="7776864" cy="8135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利用几何画板验证我们的猜想：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59DA458-3DC3-47EA-A424-C988A7C5A53D}"/>
              </a:ext>
            </a:extLst>
          </p:cNvPr>
          <p:cNvSpPr/>
          <p:nvPr/>
        </p:nvSpPr>
        <p:spPr>
          <a:xfrm rot="19709136">
            <a:off x="-907357" y="1019450"/>
            <a:ext cx="37309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看一看</a:t>
            </a:r>
          </a:p>
        </p:txBody>
      </p:sp>
    </p:spTree>
    <p:extLst>
      <p:ext uri="{BB962C8B-B14F-4D97-AF65-F5344CB8AC3E}">
        <p14:creationId xmlns:p14="http://schemas.microsoft.com/office/powerpoint/2010/main" val="1450810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22660" y="970172"/>
            <a:ext cx="1584176" cy="872435"/>
            <a:chOff x="539552" y="1290773"/>
            <a:chExt cx="2880320" cy="1008113"/>
          </a:xfrm>
        </p:grpSpPr>
        <p:sp>
          <p:nvSpPr>
            <p:cNvPr id="10" name="对角圆角矩形 9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 性质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1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23392" y="2080665"/>
            <a:ext cx="10945216" cy="8135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   两条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平行线</a:t>
            </a: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被第三条直线所截，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同位角相等</a:t>
            </a: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70186" y="2982158"/>
            <a:ext cx="7251628" cy="6692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简单说成：两直线平行，同位角相等。</a:t>
            </a: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242" y="3983956"/>
            <a:ext cx="2567674" cy="2185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180787" y="4273492"/>
            <a:ext cx="6363065" cy="1572236"/>
            <a:chOff x="4939587" y="4308828"/>
            <a:chExt cx="4325661" cy="1457461"/>
          </a:xfrm>
        </p:grpSpPr>
        <p:sp>
          <p:nvSpPr>
            <p:cNvPr id="15" name="圆角矩形标注 14"/>
            <p:cNvSpPr/>
            <p:nvPr/>
          </p:nvSpPr>
          <p:spPr>
            <a:xfrm>
              <a:off x="4939587" y="4308828"/>
              <a:ext cx="4204413" cy="1457461"/>
            </a:xfrm>
            <a:prstGeom prst="wedgeRoundRectCallout">
              <a:avLst>
                <a:gd name="adj1" fmla="val 55617"/>
                <a:gd name="adj2" fmla="val -27452"/>
                <a:gd name="adj3" fmla="val 16667"/>
              </a:avLst>
            </a:prstGeom>
            <a:solidFill>
              <a:srgbClr val="D5FD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37956" y="4474333"/>
              <a:ext cx="4227292" cy="1072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∵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r>
                <a:rPr lang="zh-CN" altLang="en-US" sz="2800" b="1" i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∥ 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（已知）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∴∠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1=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（两直线平行，同位角相等）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620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B242A53-CE64-4A6F-92A3-45DEC4A2E6A8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08630C74-C129-4445-98E1-7523299B92C0}"/>
              </a:ext>
            </a:extLst>
          </p:cNvPr>
          <p:cNvGrpSpPr/>
          <p:nvPr/>
        </p:nvGrpSpPr>
        <p:grpSpPr>
          <a:xfrm>
            <a:off x="8334204" y="2492896"/>
            <a:ext cx="3738460" cy="2225148"/>
            <a:chOff x="8292244" y="1958469"/>
            <a:chExt cx="3738460" cy="2225148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361EB2C8-0047-47E0-AF8A-197641A3BDB0}"/>
                </a:ext>
              </a:extLst>
            </p:cNvPr>
            <p:cNvSpPr txBox="1"/>
            <p:nvPr/>
          </p:nvSpPr>
          <p:spPr>
            <a:xfrm>
              <a:off x="8976320" y="1958469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/>
                <a:t>A</a:t>
              </a:r>
              <a:endParaRPr lang="zh-CN" altLang="en-US" sz="3200" b="1" dirty="0"/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1B85980A-72A3-4DE1-B2B0-67EA7991685F}"/>
                </a:ext>
              </a:extLst>
            </p:cNvPr>
            <p:cNvSpPr txBox="1"/>
            <p:nvPr/>
          </p:nvSpPr>
          <p:spPr>
            <a:xfrm>
              <a:off x="8292244" y="3598842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/>
                <a:t>B</a:t>
              </a:r>
              <a:endParaRPr lang="zh-CN" altLang="en-US" sz="3200" b="1" dirty="0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A12CED63-6CD0-4687-8DD7-177892E2F043}"/>
                </a:ext>
              </a:extLst>
            </p:cNvPr>
            <p:cNvSpPr txBox="1"/>
            <p:nvPr/>
          </p:nvSpPr>
          <p:spPr>
            <a:xfrm>
              <a:off x="11238616" y="3598841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/>
                <a:t>C</a:t>
              </a:r>
              <a:endParaRPr lang="zh-CN" altLang="en-US" sz="3200" b="1" dirty="0"/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43A6C0D0-EE04-48F5-8B11-E78407E07936}"/>
                </a:ext>
              </a:extLst>
            </p:cNvPr>
            <p:cNvGrpSpPr/>
            <p:nvPr/>
          </p:nvGrpSpPr>
          <p:grpSpPr>
            <a:xfrm>
              <a:off x="8688288" y="2420888"/>
              <a:ext cx="2520280" cy="1440160"/>
              <a:chOff x="8688288" y="2420888"/>
              <a:chExt cx="2520280" cy="1440160"/>
            </a:xfrm>
          </p:grpSpPr>
          <p:sp>
            <p:nvSpPr>
              <p:cNvPr id="5" name="等腰三角形 4">
                <a:extLst>
                  <a:ext uri="{FF2B5EF4-FFF2-40B4-BE49-F238E27FC236}">
                    <a16:creationId xmlns:a16="http://schemas.microsoft.com/office/drawing/2014/main" xmlns="" id="{79F5520B-21D5-417F-8FE3-D77B92E07BAA}"/>
                  </a:ext>
                </a:extLst>
              </p:cNvPr>
              <p:cNvSpPr/>
              <p:nvPr/>
            </p:nvSpPr>
            <p:spPr>
              <a:xfrm>
                <a:off x="8688288" y="2420888"/>
                <a:ext cx="2520280" cy="1440160"/>
              </a:xfrm>
              <a:prstGeom prst="triangle">
                <a:avLst>
                  <a:gd name="adj" fmla="val 20370"/>
                </a:avLst>
              </a:prstGeom>
              <a:noFill/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B98D308D-C5EA-43C8-B755-7B0340437F20}"/>
                  </a:ext>
                </a:extLst>
              </p:cNvPr>
              <p:cNvCxnSpPr>
                <a:stCxn id="5" idx="1"/>
                <a:endCxn id="5" idx="5"/>
              </p:cNvCxnSpPr>
              <p:nvPr/>
            </p:nvCxnSpPr>
            <p:spPr>
              <a:xfrm>
                <a:off x="8944979" y="3140968"/>
                <a:ext cx="1260140" cy="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6125CA3F-7169-416F-9512-95745F2F0221}"/>
                </a:ext>
              </a:extLst>
            </p:cNvPr>
            <p:cNvSpPr txBox="1"/>
            <p:nvPr/>
          </p:nvSpPr>
          <p:spPr>
            <a:xfrm>
              <a:off x="8518887" y="2843629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/>
                <a:t>D</a:t>
              </a:r>
              <a:endParaRPr lang="zh-CN" altLang="en-US" sz="3200" b="1" dirty="0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4EE5855C-6E5E-41E5-B439-82077ED18281}"/>
                </a:ext>
              </a:extLst>
            </p:cNvPr>
            <p:cNvSpPr txBox="1"/>
            <p:nvPr/>
          </p:nvSpPr>
          <p:spPr>
            <a:xfrm>
              <a:off x="10208172" y="2767428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/>
                <a:t>E</a:t>
              </a:r>
              <a:endParaRPr lang="zh-CN" altLang="en-US" sz="3200" b="1" dirty="0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8AA63AB1-BF39-42F8-951B-29A99E2D0D89}"/>
              </a:ext>
            </a:extLst>
          </p:cNvPr>
          <p:cNvSpPr txBox="1"/>
          <p:nvPr/>
        </p:nvSpPr>
        <p:spPr>
          <a:xfrm>
            <a:off x="371364" y="966096"/>
            <a:ext cx="11449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如图，三角形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ABC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中，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是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上一点，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是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AC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上一点，∠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ADE=60°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B=60°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AED=40°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3600" b="1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和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BC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平行吗？为什么？</a:t>
            </a:r>
            <a:endParaRPr lang="en-US" altLang="zh-CN" sz="3600" b="1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）∠</a:t>
            </a:r>
            <a:r>
              <a:rPr lang="en-US" altLang="zh-CN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</a:t>
            </a:r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是多少度？为什么？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B47CDC3-6B6B-40B1-BC63-03EBBCFAB489}"/>
              </a:ext>
            </a:extLst>
          </p:cNvPr>
          <p:cNvSpPr txBox="1"/>
          <p:nvPr/>
        </p:nvSpPr>
        <p:spPr>
          <a:xfrm>
            <a:off x="264516" y="3398104"/>
            <a:ext cx="114492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</a:t>
            </a:r>
            <a:r>
              <a:rPr lang="zh-CN" altLang="en-US" sz="32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BC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32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    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 ∠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ADE=60°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B=60°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  <a:endParaRPr lang="en-US" altLang="zh-CN" sz="32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    ∴ ∠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ADE=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</a:p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    ∴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DE</a:t>
            </a:r>
            <a:r>
              <a:rPr lang="zh-CN" altLang="en-US" sz="32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BC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（同位角相等，两直线平行）</a:t>
            </a:r>
            <a:endParaRPr lang="en-US" altLang="zh-CN" sz="32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 又∵ ∠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AED=40°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  <a:endParaRPr lang="en-US" altLang="zh-CN" sz="32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    ∴ ∠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C=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∠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AED=40°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（两直线平行，同位角相等）</a:t>
            </a:r>
          </a:p>
        </p:txBody>
      </p:sp>
    </p:spTree>
    <p:extLst>
      <p:ext uri="{BB962C8B-B14F-4D97-AF65-F5344CB8AC3E}">
        <p14:creationId xmlns:p14="http://schemas.microsoft.com/office/powerpoint/2010/main" val="258573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B242A53-CE64-4A6F-92A3-45DEC4A2E6A8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06DC0B5-CE62-4216-8B6B-2D0586591D8D}"/>
              </a:ext>
            </a:extLst>
          </p:cNvPr>
          <p:cNvSpPr/>
          <p:nvPr/>
        </p:nvSpPr>
        <p:spPr>
          <a:xfrm>
            <a:off x="191344" y="1052736"/>
            <a:ext cx="90110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如图，直线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被直线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所截，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32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1=110°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，则∠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等于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_____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35930DF-DA61-4670-A6FF-8A8E87C9A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2364" y="1089611"/>
            <a:ext cx="2481808" cy="221036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53786DD-6583-402F-BB98-13BD45158DFC}"/>
              </a:ext>
            </a:extLst>
          </p:cNvPr>
          <p:cNvSpPr/>
          <p:nvPr/>
        </p:nvSpPr>
        <p:spPr>
          <a:xfrm>
            <a:off x="258282" y="4020826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32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AF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交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于点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，且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OF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平分∠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EOD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，如果∠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A=38°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，那么∠</a:t>
            </a:r>
            <a:r>
              <a:rPr lang="en-US" altLang="zh-CN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EOF=____°</a:t>
            </a:r>
            <a:r>
              <a:rPr lang="zh-CN" altLang="en-US" sz="32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B9C45E4-B3FC-45B1-AE95-AFD5BB487E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114" y="4005064"/>
            <a:ext cx="2643510" cy="206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922542"/>
      </p:ext>
    </p:extLst>
  </p:cSld>
  <p:clrMapOvr>
    <a:masterClrMapping/>
  </p:clrMapOvr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模板222</Template>
  <TotalTime>1900</TotalTime>
  <Words>677</Words>
  <Application>Microsoft Office PowerPoint</Application>
  <PresentationFormat>自定义</PresentationFormat>
  <Paragraphs>142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模板222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ckb</cp:lastModifiedBy>
  <cp:revision>179</cp:revision>
  <dcterms:created xsi:type="dcterms:W3CDTF">2015-02-03T08:15:16Z</dcterms:created>
  <dcterms:modified xsi:type="dcterms:W3CDTF">2020-04-23T10:00:38Z</dcterms:modified>
</cp:coreProperties>
</file>